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type Bayer-type" panose="020B0604020202020204" charset="0"/>
      <p:regular r:id="rId16"/>
    </p:embeddedFont>
    <p:embeddedFont>
      <p:font typeface="Binate" panose="020B0604020202020204" charset="0"/>
      <p:regular r:id="rId17"/>
    </p:embeddedFont>
    <p:embeddedFont>
      <p:font typeface="Binate Bold" panose="020B0604020202020204" charset="0"/>
      <p:regular r:id="rId18"/>
    </p:embeddedFont>
    <p:embeddedFont>
      <p:font typeface="Binate Italics" panose="020B0604020202020204" charset="0"/>
      <p:regular r:id="rId19"/>
    </p:embeddedFont>
    <p:embeddedFont>
      <p:font typeface="Binate Light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" panose="020B0604020202020204" charset="0"/>
      <p:regular r:id="rId25"/>
    </p:embeddedFont>
    <p:embeddedFont>
      <p:font typeface="Neue Machina" panose="020B0604020202020204" charset="0"/>
      <p:regular r:id="rId26"/>
    </p:embeddedFont>
    <p:embeddedFont>
      <p:font typeface="Neue Machina Ultra-Bold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Rubik" panose="020B0604020202020204" charset="-79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B5B67-C713-4709-AA73-DF4C3277976F}" type="datetimeFigureOut">
              <a:rPr lang="en-CA" smtClean="0"/>
              <a:t>2023-12-14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D9098-5A38-4CF0-91EF-46732720A4B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286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D9098-5A38-4CF0-91EF-46732720A4B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615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anva.com/design/DAF2sgDmjnU/Ygr9p8yxBZ41RHZ_6sms8g/edit?utm_content=DAF2sgDmjnU&amp;utm_campaign=designshare&amp;utm_medium=link2&amp;utm_source=sharebutt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3200" y="4692015"/>
            <a:ext cx="9223562" cy="9223562"/>
          </a:xfrm>
          <a:custGeom>
            <a:avLst/>
            <a:gdLst/>
            <a:ahLst/>
            <a:cxnLst/>
            <a:rect l="l" t="t" r="r" b="b"/>
            <a:pathLst>
              <a:path w="9223562" h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301005" y="-2917571"/>
            <a:ext cx="11027492" cy="11027492"/>
          </a:xfrm>
          <a:custGeom>
            <a:avLst/>
            <a:gdLst/>
            <a:ahLst/>
            <a:cxnLst/>
            <a:rect l="l" t="t" r="r" b="b"/>
            <a:pathLst>
              <a:path w="11027492" h="11027492">
                <a:moveTo>
                  <a:pt x="0" y="0"/>
                </a:moveTo>
                <a:lnTo>
                  <a:pt x="11027492" y="0"/>
                </a:lnTo>
                <a:lnTo>
                  <a:pt x="11027492" y="11027493"/>
                </a:lnTo>
                <a:lnTo>
                  <a:pt x="0" y="11027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9272305" cy="1799251"/>
            <a:chOff x="0" y="0"/>
            <a:chExt cx="12363073" cy="2399002"/>
          </a:xfrm>
        </p:grpSpPr>
        <p:sp>
          <p:nvSpPr>
            <p:cNvPr id="5" name="TextBox 5"/>
            <p:cNvSpPr txBox="1"/>
            <p:nvPr/>
          </p:nvSpPr>
          <p:spPr>
            <a:xfrm>
              <a:off x="0" y="-152400"/>
              <a:ext cx="12363073" cy="1871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9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FFFFFF"/>
                  </a:solidFill>
                  <a:latin typeface="Binate"/>
                </a:rPr>
                <a:t>CAMPBUZZ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1471" y="1575859"/>
              <a:ext cx="6181537" cy="82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24"/>
                </a:lnSpc>
                <a:spcBef>
                  <a:spcPct val="0"/>
                </a:spcBef>
              </a:pPr>
              <a:r>
                <a:rPr lang="en-US" sz="3369">
                  <a:solidFill>
                    <a:srgbClr val="FFFFFF"/>
                  </a:solidFill>
                  <a:latin typeface="Rubik"/>
                </a:rPr>
                <a:t>By Buzznet Project Inc.​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27940" y="6197512"/>
            <a:ext cx="8120368" cy="1234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2086" dirty="0">
                <a:solidFill>
                  <a:srgbClr val="FFFFFF"/>
                </a:solidFill>
                <a:latin typeface="Rubik"/>
              </a:rPr>
              <a:t>“Join a supportive academic community and enjoy campus life. Access discussion rooms, tools and transparent feedback to learn and interact effectively.”</a:t>
            </a:r>
          </a:p>
        </p:txBody>
      </p:sp>
      <p:sp>
        <p:nvSpPr>
          <p:cNvPr id="8" name="Freeform 8"/>
          <p:cNvSpPr/>
          <p:nvPr/>
        </p:nvSpPr>
        <p:spPr>
          <a:xfrm>
            <a:off x="9798843" y="477881"/>
            <a:ext cx="7460457" cy="9670880"/>
          </a:xfrm>
          <a:custGeom>
            <a:avLst/>
            <a:gdLst/>
            <a:ahLst/>
            <a:cxnLst/>
            <a:rect l="l" t="t" r="r" b="b"/>
            <a:pathLst>
              <a:path w="7460457" h="9670880">
                <a:moveTo>
                  <a:pt x="0" y="0"/>
                </a:moveTo>
                <a:lnTo>
                  <a:pt x="7460457" y="0"/>
                </a:lnTo>
                <a:lnTo>
                  <a:pt x="7460457" y="9670879"/>
                </a:lnTo>
                <a:lnTo>
                  <a:pt x="0" y="9670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225" r="-6522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>
            <a:off x="1028700" y="4720122"/>
            <a:ext cx="6869073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Binate Bold"/>
              </a:rPr>
              <a:t>You Just Received a Buzz!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3E7A7-697B-9EDB-28DF-5C960E302EBA}"/>
              </a:ext>
            </a:extLst>
          </p:cNvPr>
          <p:cNvSpPr txBox="1"/>
          <p:nvPr/>
        </p:nvSpPr>
        <p:spPr>
          <a:xfrm>
            <a:off x="727940" y="8191500"/>
            <a:ext cx="768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https://www.canva.com/design/DAF2sgDmjnU/Ygr9p8yxBZ41RHZ_6sms8g/edit?utm_content=DAF2sgDmjnU&amp;utm_campaign=designshare&amp;utm_medium=link2&amp;utm_source=sharebutton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11D12-56F3-DC08-76E3-B63CD7F75590}"/>
              </a:ext>
            </a:extLst>
          </p:cNvPr>
          <p:cNvSpPr txBox="1"/>
          <p:nvPr/>
        </p:nvSpPr>
        <p:spPr>
          <a:xfrm>
            <a:off x="727940" y="9303796"/>
            <a:ext cx="746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CANVA LINK FOR ANIMATIONS</a:t>
            </a:r>
            <a:endParaRPr lang="en-CA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52153" y="1092846"/>
            <a:ext cx="10783694" cy="2804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88"/>
              </a:lnSpc>
              <a:spcBef>
                <a:spcPct val="0"/>
              </a:spcBef>
            </a:pPr>
            <a:r>
              <a:rPr lang="en-US" sz="16348">
                <a:solidFill>
                  <a:srgbClr val="FFFFFF"/>
                </a:solidFill>
                <a:latin typeface="Binate Bold"/>
              </a:rPr>
              <a:t>Thankyou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20025" y="4775794"/>
            <a:ext cx="13294495" cy="735411"/>
            <a:chOff x="0" y="0"/>
            <a:chExt cx="17725993" cy="980548"/>
          </a:xfrm>
        </p:grpSpPr>
        <p:sp>
          <p:nvSpPr>
            <p:cNvPr id="4" name="Freeform 4"/>
            <p:cNvSpPr/>
            <p:nvPr/>
          </p:nvSpPr>
          <p:spPr>
            <a:xfrm>
              <a:off x="7638959" y="0"/>
              <a:ext cx="857337" cy="862729"/>
            </a:xfrm>
            <a:custGeom>
              <a:avLst/>
              <a:gdLst/>
              <a:ahLst/>
              <a:cxnLst/>
              <a:rect l="l" t="t" r="r" b="b"/>
              <a:pathLst>
                <a:path w="857337" h="862729">
                  <a:moveTo>
                    <a:pt x="0" y="0"/>
                  </a:moveTo>
                  <a:lnTo>
                    <a:pt x="857338" y="0"/>
                  </a:lnTo>
                  <a:lnTo>
                    <a:pt x="857338" y="862729"/>
                  </a:lnTo>
                  <a:lnTo>
                    <a:pt x="0" y="862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067628" y="66358"/>
              <a:ext cx="9658365" cy="672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67"/>
                </a:lnSpc>
                <a:spcBef>
                  <a:spcPct val="0"/>
                </a:spcBef>
              </a:pPr>
              <a:r>
                <a:rPr lang="en-US" sz="3048">
                  <a:solidFill>
                    <a:srgbClr val="FFFFFF"/>
                  </a:solidFill>
                  <a:latin typeface="Architype Bayer-type"/>
                </a:rPr>
                <a:t>Contactus@campbuzz.com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840820" cy="980548"/>
            </a:xfrm>
            <a:custGeom>
              <a:avLst/>
              <a:gdLst/>
              <a:ahLst/>
              <a:cxnLst/>
              <a:rect l="l" t="t" r="r" b="b"/>
              <a:pathLst>
                <a:path w="840820" h="980548">
                  <a:moveTo>
                    <a:pt x="0" y="0"/>
                  </a:moveTo>
                  <a:lnTo>
                    <a:pt x="840820" y="0"/>
                  </a:lnTo>
                  <a:lnTo>
                    <a:pt x="840820" y="980548"/>
                  </a:lnTo>
                  <a:lnTo>
                    <a:pt x="0" y="980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59771" y="8324"/>
              <a:ext cx="5353879" cy="854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9"/>
                </a:lnSpc>
                <a:spcBef>
                  <a:spcPct val="0"/>
                </a:spcBef>
              </a:pPr>
              <a:r>
                <a:rPr lang="en-US" sz="3956">
                  <a:solidFill>
                    <a:srgbClr val="FFFFFF"/>
                  </a:solidFill>
                  <a:latin typeface="Architype Bayer-type"/>
                </a:rPr>
                <a:t>+1-2425552452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2015072" y="9288429"/>
            <a:ext cx="3693872" cy="998571"/>
          </a:xfrm>
          <a:custGeom>
            <a:avLst/>
            <a:gdLst/>
            <a:ahLst/>
            <a:cxnLst/>
            <a:rect l="l" t="t" r="r" b="b"/>
            <a:pathLst>
              <a:path w="3693872" h="998571">
                <a:moveTo>
                  <a:pt x="0" y="0"/>
                </a:moveTo>
                <a:lnTo>
                  <a:pt x="3693872" y="0"/>
                </a:lnTo>
                <a:lnTo>
                  <a:pt x="3693872" y="998571"/>
                </a:lnTo>
                <a:lnTo>
                  <a:pt x="0" y="998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22294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5425237" y="9383682"/>
            <a:ext cx="2862763" cy="903318"/>
          </a:xfrm>
          <a:custGeom>
            <a:avLst/>
            <a:gdLst/>
            <a:ahLst/>
            <a:cxnLst/>
            <a:rect l="l" t="t" r="r" b="b"/>
            <a:pathLst>
              <a:path w="2862763" h="903318">
                <a:moveTo>
                  <a:pt x="0" y="0"/>
                </a:moveTo>
                <a:lnTo>
                  <a:pt x="2862763" y="0"/>
                </a:lnTo>
                <a:lnTo>
                  <a:pt x="2862763" y="903318"/>
                </a:lnTo>
                <a:lnTo>
                  <a:pt x="0" y="903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477" t="-89922" b="-12859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256905"/>
            <a:ext cx="9144000" cy="8030095"/>
          </a:xfrm>
          <a:custGeom>
            <a:avLst/>
            <a:gdLst/>
            <a:ahLst/>
            <a:cxnLst/>
            <a:rect l="l" t="t" r="r" b="b"/>
            <a:pathLst>
              <a:path w="9144000" h="8030095">
                <a:moveTo>
                  <a:pt x="0" y="0"/>
                </a:moveTo>
                <a:lnTo>
                  <a:pt x="9144000" y="0"/>
                </a:lnTo>
                <a:lnTo>
                  <a:pt x="9144000" y="8030095"/>
                </a:lnTo>
                <a:lnTo>
                  <a:pt x="0" y="803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8946745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Binate"/>
              </a:rPr>
              <a:t>Buzznet Project Inc.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092916"/>
            <a:ext cx="8453209" cy="623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512" lvl="1" indent="-238756">
              <a:lnSpc>
                <a:spcPts val="3560"/>
              </a:lnSpc>
              <a:buFont typeface="Arial"/>
              <a:buChar char="•"/>
            </a:pPr>
            <a:r>
              <a:rPr lang="en-US" sz="2211">
                <a:solidFill>
                  <a:srgbClr val="FFFFFF"/>
                </a:solidFill>
                <a:latin typeface="Binate"/>
              </a:rPr>
              <a:t> Buzznet is where we bring clients vision to life .</a:t>
            </a:r>
          </a:p>
          <a:p>
            <a:pPr>
              <a:lnSpc>
                <a:spcPts val="3560"/>
              </a:lnSpc>
            </a:pPr>
            <a:endParaRPr lang="en-US" sz="2211">
              <a:solidFill>
                <a:srgbClr val="FFFFFF"/>
              </a:solidFill>
              <a:latin typeface="Binate"/>
            </a:endParaRPr>
          </a:p>
          <a:p>
            <a:pPr marL="477512" lvl="1" indent="-238756">
              <a:lnSpc>
                <a:spcPts val="3560"/>
              </a:lnSpc>
              <a:buFont typeface="Arial"/>
              <a:buChar char="•"/>
            </a:pPr>
            <a:r>
              <a:rPr lang="en-US" sz="2211">
                <a:solidFill>
                  <a:srgbClr val="FFFFFF"/>
                </a:solidFill>
                <a:latin typeface="Binate"/>
              </a:rPr>
              <a:t> Our main goal is to produce software that will last and provide consumers with a fresh experience. </a:t>
            </a:r>
          </a:p>
          <a:p>
            <a:pPr>
              <a:lnSpc>
                <a:spcPts val="3560"/>
              </a:lnSpc>
            </a:pPr>
            <a:r>
              <a:rPr lang="en-US" sz="2211">
                <a:solidFill>
                  <a:srgbClr val="FFFFFF"/>
                </a:solidFill>
                <a:latin typeface="Binate"/>
              </a:rPr>
              <a:t>​</a:t>
            </a:r>
          </a:p>
          <a:p>
            <a:pPr marL="477512" lvl="1" indent="-238756">
              <a:lnSpc>
                <a:spcPts val="3560"/>
              </a:lnSpc>
              <a:buFont typeface="Arial"/>
              <a:buChar char="•"/>
            </a:pPr>
            <a:r>
              <a:rPr lang="en-US" sz="2211">
                <a:solidFill>
                  <a:srgbClr val="FFFFFF"/>
                </a:solidFill>
                <a:latin typeface="Binate"/>
              </a:rPr>
              <a:t> We work by breaking the projects into dynamic phases and  focussing on continuous collaboration and improvements </a:t>
            </a:r>
          </a:p>
          <a:p>
            <a:pPr>
              <a:lnSpc>
                <a:spcPts val="3560"/>
              </a:lnSpc>
            </a:pPr>
            <a:r>
              <a:rPr lang="en-US" sz="2211">
                <a:solidFill>
                  <a:srgbClr val="FFFFFF"/>
                </a:solidFill>
                <a:latin typeface="Binate"/>
              </a:rPr>
              <a:t>​</a:t>
            </a:r>
          </a:p>
          <a:p>
            <a:pPr marL="477512" lvl="1" indent="-238756">
              <a:lnSpc>
                <a:spcPts val="3560"/>
              </a:lnSpc>
              <a:buFont typeface="Arial"/>
              <a:buChar char="•"/>
            </a:pPr>
            <a:r>
              <a:rPr lang="en-US" sz="2211">
                <a:solidFill>
                  <a:srgbClr val="FFFFFF"/>
                </a:solidFill>
                <a:latin typeface="Binate"/>
              </a:rPr>
              <a:t> We welcome change and perform in iterations.​</a:t>
            </a:r>
          </a:p>
          <a:p>
            <a:pPr>
              <a:lnSpc>
                <a:spcPts val="3560"/>
              </a:lnSpc>
            </a:pPr>
            <a:endParaRPr lang="en-US" sz="2211">
              <a:solidFill>
                <a:srgbClr val="FFFFFF"/>
              </a:solidFill>
              <a:latin typeface="Binate"/>
            </a:endParaRPr>
          </a:p>
          <a:p>
            <a:pPr marL="477512" lvl="1" indent="-238756">
              <a:lnSpc>
                <a:spcPts val="3560"/>
              </a:lnSpc>
              <a:buFont typeface="Arial"/>
              <a:buChar char="•"/>
            </a:pPr>
            <a:r>
              <a:rPr lang="en-US" sz="2211">
                <a:solidFill>
                  <a:srgbClr val="FFFFFF"/>
                </a:solidFill>
                <a:latin typeface="Binate"/>
              </a:rPr>
              <a:t> Our aim is to deliver value to our customers quickly ​</a:t>
            </a:r>
          </a:p>
          <a:p>
            <a:pPr>
              <a:lnSpc>
                <a:spcPts val="3560"/>
              </a:lnSpc>
            </a:pPr>
            <a:r>
              <a:rPr lang="en-US" sz="2211">
                <a:solidFill>
                  <a:srgbClr val="FFFFFF"/>
                </a:solidFill>
                <a:latin typeface="Binate"/>
              </a:rPr>
              <a:t>​</a:t>
            </a:r>
          </a:p>
          <a:p>
            <a:pPr>
              <a:lnSpc>
                <a:spcPts val="3560"/>
              </a:lnSpc>
            </a:pPr>
            <a:endParaRPr lang="en-US" sz="2211">
              <a:solidFill>
                <a:srgbClr val="FFFFFF"/>
              </a:solidFill>
              <a:latin typeface="Bina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7723" y="655624"/>
            <a:ext cx="6572554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Binate"/>
              </a:rPr>
              <a:t>Meet our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43984" y="2295282"/>
            <a:ext cx="4147440" cy="5867360"/>
            <a:chOff x="0" y="0"/>
            <a:chExt cx="5529919" cy="78231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29919" cy="5441500"/>
            </a:xfrm>
            <a:custGeom>
              <a:avLst/>
              <a:gdLst/>
              <a:ahLst/>
              <a:cxnLst/>
              <a:rect l="l" t="t" r="r" b="b"/>
              <a:pathLst>
                <a:path w="5529919" h="5441500">
                  <a:moveTo>
                    <a:pt x="0" y="0"/>
                  </a:moveTo>
                  <a:lnTo>
                    <a:pt x="5529919" y="0"/>
                  </a:lnTo>
                  <a:lnTo>
                    <a:pt x="5529919" y="5441500"/>
                  </a:lnTo>
                  <a:lnTo>
                    <a:pt x="0" y="544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207" t="-8186" r="-13215" b="-6970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01154" y="6089935"/>
              <a:ext cx="2573999" cy="173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Aryan Handa</a:t>
              </a:r>
            </a:p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Scrum Master</a:t>
              </a:r>
            </a:p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College Lasalle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7130" y="2295282"/>
            <a:ext cx="3559447" cy="5923832"/>
            <a:chOff x="0" y="0"/>
            <a:chExt cx="4745929" cy="78984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45929" cy="5441500"/>
            </a:xfrm>
            <a:custGeom>
              <a:avLst/>
              <a:gdLst/>
              <a:ahLst/>
              <a:cxnLst/>
              <a:rect l="l" t="t" r="r" b="b"/>
              <a:pathLst>
                <a:path w="4745929" h="5441500">
                  <a:moveTo>
                    <a:pt x="0" y="0"/>
                  </a:moveTo>
                  <a:lnTo>
                    <a:pt x="4745929" y="0"/>
                  </a:lnTo>
                  <a:lnTo>
                    <a:pt x="4745929" y="5441500"/>
                  </a:lnTo>
                  <a:lnTo>
                    <a:pt x="0" y="544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688" b="-23265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59259" y="6165231"/>
              <a:ext cx="3335734" cy="1733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Diego Lins Ferreira </a:t>
              </a:r>
            </a:p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Developer</a:t>
              </a:r>
            </a:p>
            <a:p>
              <a:pPr algn="ctr">
                <a:lnSpc>
                  <a:spcPts val="3541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Rubik"/>
                </a:rPr>
                <a:t>College Lasalle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7531" y="2295282"/>
            <a:ext cx="3732018" cy="5754415"/>
            <a:chOff x="0" y="0"/>
            <a:chExt cx="4976024" cy="76725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940304" cy="5399585"/>
            </a:xfrm>
            <a:custGeom>
              <a:avLst/>
              <a:gdLst/>
              <a:ahLst/>
              <a:cxnLst/>
              <a:rect l="l" t="t" r="r" b="b"/>
              <a:pathLst>
                <a:path w="4940304" h="5399585">
                  <a:moveTo>
                    <a:pt x="0" y="0"/>
                  </a:moveTo>
                  <a:lnTo>
                    <a:pt x="4940304" y="0"/>
                  </a:lnTo>
                  <a:lnTo>
                    <a:pt x="4940304" y="5399585"/>
                  </a:lnTo>
                  <a:lnTo>
                    <a:pt x="0" y="5399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996" b="-10996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37560"/>
              <a:ext cx="4976024" cy="153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9"/>
                </a:lnSpc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Payal Rangra</a:t>
              </a:r>
            </a:p>
            <a:p>
              <a:pPr algn="ctr">
                <a:lnSpc>
                  <a:spcPts val="3089"/>
                </a:lnSpc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Product Owner</a:t>
              </a:r>
            </a:p>
            <a:p>
              <a:pPr algn="ctr">
                <a:lnSpc>
                  <a:spcPts val="3089"/>
                </a:lnSpc>
                <a:spcBef>
                  <a:spcPct val="0"/>
                </a:spcBef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College Lasalle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89573" y="2295282"/>
            <a:ext cx="3451226" cy="5810888"/>
            <a:chOff x="0" y="0"/>
            <a:chExt cx="4601634" cy="77478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01634" cy="5441500"/>
            </a:xfrm>
            <a:custGeom>
              <a:avLst/>
              <a:gdLst/>
              <a:ahLst/>
              <a:cxnLst/>
              <a:rect l="l" t="t" r="r" b="b"/>
              <a:pathLst>
                <a:path w="4601634" h="5441500">
                  <a:moveTo>
                    <a:pt x="0" y="0"/>
                  </a:moveTo>
                  <a:lnTo>
                    <a:pt x="4601634" y="0"/>
                  </a:lnTo>
                  <a:lnTo>
                    <a:pt x="4601634" y="5441500"/>
                  </a:lnTo>
                  <a:lnTo>
                    <a:pt x="0" y="544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083" b="-56538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32831" y="6212856"/>
              <a:ext cx="3335973" cy="153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9"/>
                </a:lnSpc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Reena Simpson</a:t>
              </a:r>
            </a:p>
            <a:p>
              <a:pPr algn="ctr">
                <a:lnSpc>
                  <a:spcPts val="3089"/>
                </a:lnSpc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Developer</a:t>
              </a:r>
            </a:p>
            <a:p>
              <a:pPr algn="ctr">
                <a:lnSpc>
                  <a:spcPts val="3089"/>
                </a:lnSpc>
                <a:spcBef>
                  <a:spcPct val="0"/>
                </a:spcBef>
              </a:pPr>
              <a:r>
                <a:rPr lang="en-US" sz="2206">
                  <a:solidFill>
                    <a:srgbClr val="FFFFFF"/>
                  </a:solidFill>
                  <a:latin typeface="Rubik"/>
                </a:rPr>
                <a:t>College Lasalle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019" y="3096740"/>
            <a:ext cx="8365981" cy="879593"/>
            <a:chOff x="0" y="0"/>
            <a:chExt cx="11154641" cy="1172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57287" y="171001"/>
              <a:ext cx="858396" cy="804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6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FFFFFF"/>
                  </a:solidFill>
                  <a:latin typeface="Neue Machina Ultra-Bold"/>
                </a:rPr>
                <a:t>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09427" y="-71344"/>
              <a:ext cx="9645214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Ineffiective feedback system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019" y="4447981"/>
            <a:ext cx="11597921" cy="879593"/>
            <a:chOff x="0" y="0"/>
            <a:chExt cx="15463895" cy="11727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7287" y="171001"/>
              <a:ext cx="858396" cy="804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6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FFFFFF"/>
                  </a:solidFill>
                  <a:latin typeface="Neue Machina Ultra-Bold"/>
                </a:rPr>
                <a:t>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00733" y="-76200"/>
              <a:ext cx="13763162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Neue Machina"/>
                </a:rPr>
                <a:t>Limited/Restricted Academic expression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019" y="5803824"/>
            <a:ext cx="9342305" cy="879593"/>
            <a:chOff x="0" y="0"/>
            <a:chExt cx="12456407" cy="1172791"/>
          </a:xfrm>
        </p:grpSpPr>
        <p:sp>
          <p:nvSpPr>
            <p:cNvPr id="11" name="TextBox 11"/>
            <p:cNvSpPr txBox="1"/>
            <p:nvPr/>
          </p:nvSpPr>
          <p:spPr>
            <a:xfrm>
              <a:off x="1509427" y="-76200"/>
              <a:ext cx="10946981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Neue Machina"/>
                </a:rPr>
                <a:t>User dissatifaction with interface 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7287" y="171001"/>
              <a:ext cx="858396" cy="804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6"/>
                </a:lnSpc>
                <a:spcBef>
                  <a:spcPct val="0"/>
                </a:spcBef>
              </a:pPr>
              <a:r>
                <a:rPr lang="en-US" sz="3582">
                  <a:solidFill>
                    <a:srgbClr val="FFFFFF"/>
                  </a:solidFill>
                  <a:latin typeface="Neue Machina Ultra-Bold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4945" y="7150461"/>
            <a:ext cx="13675346" cy="831883"/>
            <a:chOff x="0" y="0"/>
            <a:chExt cx="18233795" cy="1109177"/>
          </a:xfrm>
        </p:grpSpPr>
        <p:sp>
          <p:nvSpPr>
            <p:cNvPr id="15" name="TextBox 15"/>
            <p:cNvSpPr txBox="1"/>
            <p:nvPr/>
          </p:nvSpPr>
          <p:spPr>
            <a:xfrm>
              <a:off x="1433525" y="-76200"/>
              <a:ext cx="1680027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Inadequate platform for students communication 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12275"/>
              <a:ext cx="1097068" cy="1096902"/>
            </a:xfrm>
            <a:custGeom>
              <a:avLst/>
              <a:gdLst/>
              <a:ahLst/>
              <a:cxnLst/>
              <a:rect l="l" t="t" r="r" b="b"/>
              <a:pathLst>
                <a:path w="1097068" h="1096902">
                  <a:moveTo>
                    <a:pt x="0" y="0"/>
                  </a:moveTo>
                  <a:lnTo>
                    <a:pt x="1097068" y="0"/>
                  </a:lnTo>
                  <a:lnTo>
                    <a:pt x="1097068" y="1096902"/>
                  </a:lnTo>
                  <a:lnTo>
                    <a:pt x="0" y="109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7109" y="167281"/>
              <a:ext cx="802850" cy="75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1"/>
                </a:lnSpc>
                <a:spcBef>
                  <a:spcPct val="0"/>
                </a:spcBef>
              </a:pPr>
              <a:r>
                <a:rPr lang="en-US" sz="3351">
                  <a:solidFill>
                    <a:srgbClr val="FFFFFF"/>
                  </a:solidFill>
                  <a:latin typeface="Neue Machina Ultra-Bold"/>
                </a:rPr>
                <a:t>4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585820" y="6161522"/>
            <a:ext cx="4337075" cy="4114800"/>
          </a:xfrm>
          <a:custGeom>
            <a:avLst/>
            <a:gdLst/>
            <a:ahLst/>
            <a:cxnLst/>
            <a:rect l="l" t="t" r="r" b="b"/>
            <a:pathLst>
              <a:path w="4337075" h="4114800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778019" y="895350"/>
            <a:ext cx="14979455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Binate"/>
              </a:rPr>
              <a:t>Motivation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259626">
            <a:off x="10532787" y="3782553"/>
            <a:ext cx="1170726" cy="1486636"/>
          </a:xfrm>
          <a:custGeom>
            <a:avLst/>
            <a:gdLst/>
            <a:ahLst/>
            <a:cxnLst/>
            <a:rect l="l" t="t" r="r" b="b"/>
            <a:pathLst>
              <a:path w="1170726" h="1486636">
                <a:moveTo>
                  <a:pt x="0" y="0"/>
                </a:moveTo>
                <a:lnTo>
                  <a:pt x="1170725" y="0"/>
                </a:lnTo>
                <a:lnTo>
                  <a:pt x="1170725" y="1486636"/>
                </a:lnTo>
                <a:lnTo>
                  <a:pt x="0" y="148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flipV="1">
            <a:off x="4813496" y="7628087"/>
            <a:ext cx="2200804" cy="1086647"/>
          </a:xfrm>
          <a:custGeom>
            <a:avLst/>
            <a:gdLst/>
            <a:ahLst/>
            <a:cxnLst/>
            <a:rect l="l" t="t" r="r" b="b"/>
            <a:pathLst>
              <a:path w="2200804" h="1086647">
                <a:moveTo>
                  <a:pt x="0" y="1086647"/>
                </a:moveTo>
                <a:lnTo>
                  <a:pt x="2200804" y="1086647"/>
                </a:lnTo>
                <a:lnTo>
                  <a:pt x="2200804" y="0"/>
                </a:lnTo>
                <a:lnTo>
                  <a:pt x="0" y="0"/>
                </a:lnTo>
                <a:lnTo>
                  <a:pt x="0" y="108664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rot="7565104">
            <a:off x="9469594" y="7926975"/>
            <a:ext cx="1313011" cy="1763418"/>
          </a:xfrm>
          <a:custGeom>
            <a:avLst/>
            <a:gdLst/>
            <a:ahLst/>
            <a:cxnLst/>
            <a:rect l="l" t="t" r="r" b="b"/>
            <a:pathLst>
              <a:path w="1313011" h="1763418">
                <a:moveTo>
                  <a:pt x="0" y="0"/>
                </a:moveTo>
                <a:lnTo>
                  <a:pt x="1313012" y="0"/>
                </a:lnTo>
                <a:lnTo>
                  <a:pt x="1313012" y="1763417"/>
                </a:lnTo>
                <a:lnTo>
                  <a:pt x="0" y="17634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5362552" y="2938529"/>
            <a:ext cx="2254610" cy="1113214"/>
          </a:xfrm>
          <a:custGeom>
            <a:avLst/>
            <a:gdLst/>
            <a:ahLst/>
            <a:cxnLst/>
            <a:rect l="l" t="t" r="r" b="b"/>
            <a:pathLst>
              <a:path w="2254610" h="1113214">
                <a:moveTo>
                  <a:pt x="0" y="0"/>
                </a:moveTo>
                <a:lnTo>
                  <a:pt x="2254611" y="0"/>
                </a:lnTo>
                <a:lnTo>
                  <a:pt x="2254611" y="1113214"/>
                </a:lnTo>
                <a:lnTo>
                  <a:pt x="0" y="1113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214228">
            <a:off x="3417297" y="5415764"/>
            <a:ext cx="3034909" cy="1303747"/>
          </a:xfrm>
          <a:custGeom>
            <a:avLst/>
            <a:gdLst/>
            <a:ahLst/>
            <a:cxnLst/>
            <a:rect l="l" t="t" r="r" b="b"/>
            <a:pathLst>
              <a:path w="3034909" h="1303747">
                <a:moveTo>
                  <a:pt x="0" y="0"/>
                </a:moveTo>
                <a:lnTo>
                  <a:pt x="3034910" y="0"/>
                </a:lnTo>
                <a:lnTo>
                  <a:pt x="3034910" y="1303747"/>
                </a:lnTo>
                <a:lnTo>
                  <a:pt x="0" y="1303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6489858" y="3893349"/>
            <a:ext cx="4348576" cy="4348576"/>
          </a:xfrm>
          <a:custGeom>
            <a:avLst/>
            <a:gdLst/>
            <a:ahLst/>
            <a:cxnLst/>
            <a:rect l="l" t="t" r="r" b="b"/>
            <a:pathLst>
              <a:path w="4348576" h="4348576">
                <a:moveTo>
                  <a:pt x="0" y="0"/>
                </a:moveTo>
                <a:lnTo>
                  <a:pt x="4348576" y="0"/>
                </a:lnTo>
                <a:lnTo>
                  <a:pt x="4348576" y="4348577"/>
                </a:lnTo>
                <a:lnTo>
                  <a:pt x="0" y="43485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Freeform 8"/>
          <p:cNvSpPr/>
          <p:nvPr/>
        </p:nvSpPr>
        <p:spPr>
          <a:xfrm>
            <a:off x="7690575" y="4883565"/>
            <a:ext cx="1947142" cy="2368145"/>
          </a:xfrm>
          <a:custGeom>
            <a:avLst/>
            <a:gdLst/>
            <a:ahLst/>
            <a:cxnLst/>
            <a:rect l="l" t="t" r="r" b="b"/>
            <a:pathLst>
              <a:path w="1947142" h="2368145">
                <a:moveTo>
                  <a:pt x="0" y="0"/>
                </a:moveTo>
                <a:lnTo>
                  <a:pt x="1947142" y="0"/>
                </a:lnTo>
                <a:lnTo>
                  <a:pt x="1947142" y="2368145"/>
                </a:lnTo>
                <a:lnTo>
                  <a:pt x="0" y="2368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9" name="TextBox 9"/>
          <p:cNvSpPr txBox="1"/>
          <p:nvPr/>
        </p:nvSpPr>
        <p:spPr>
          <a:xfrm rot="2777283">
            <a:off x="12965686" y="5222753"/>
            <a:ext cx="2813061" cy="1072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5"/>
              </a:lnSpc>
            </a:pPr>
            <a:r>
              <a:rPr lang="en-US" sz="3104">
                <a:solidFill>
                  <a:srgbClr val="FFFFFF"/>
                </a:solidFill>
                <a:latin typeface="Binate"/>
              </a:rPr>
              <a:t>Anonymous</a:t>
            </a:r>
          </a:p>
          <a:p>
            <a:pPr marL="0" lvl="0" indent="0" algn="ctr">
              <a:lnSpc>
                <a:spcPts val="4345"/>
              </a:lnSpc>
              <a:spcBef>
                <a:spcPct val="0"/>
              </a:spcBef>
            </a:pPr>
            <a:r>
              <a:rPr lang="en-US" sz="3104">
                <a:solidFill>
                  <a:srgbClr val="FFFFFF"/>
                </a:solidFill>
                <a:latin typeface="Binate"/>
              </a:rPr>
              <a:t>Feedback</a:t>
            </a:r>
          </a:p>
        </p:txBody>
      </p:sp>
      <p:sp>
        <p:nvSpPr>
          <p:cNvPr id="10" name="Freeform 10"/>
          <p:cNvSpPr/>
          <p:nvPr/>
        </p:nvSpPr>
        <p:spPr>
          <a:xfrm rot="10389298" flipV="1">
            <a:off x="10770483" y="5809917"/>
            <a:ext cx="3027529" cy="1300576"/>
          </a:xfrm>
          <a:custGeom>
            <a:avLst/>
            <a:gdLst/>
            <a:ahLst/>
            <a:cxnLst/>
            <a:rect l="l" t="t" r="r" b="b"/>
            <a:pathLst>
              <a:path w="3027529" h="1300576">
                <a:moveTo>
                  <a:pt x="0" y="1300576"/>
                </a:moveTo>
                <a:lnTo>
                  <a:pt x="3027529" y="1300576"/>
                </a:lnTo>
                <a:lnTo>
                  <a:pt x="3027529" y="0"/>
                </a:lnTo>
                <a:lnTo>
                  <a:pt x="0" y="0"/>
                </a:lnTo>
                <a:lnTo>
                  <a:pt x="0" y="130057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 rot="-5967319">
            <a:off x="7514184" y="8468478"/>
            <a:ext cx="1011765" cy="499559"/>
          </a:xfrm>
          <a:custGeom>
            <a:avLst/>
            <a:gdLst/>
            <a:ahLst/>
            <a:cxnLst/>
            <a:rect l="l" t="t" r="r" b="b"/>
            <a:pathLst>
              <a:path w="1011765" h="499559">
                <a:moveTo>
                  <a:pt x="0" y="0"/>
                </a:moveTo>
                <a:lnTo>
                  <a:pt x="1011765" y="0"/>
                </a:lnTo>
                <a:lnTo>
                  <a:pt x="1011765" y="499559"/>
                </a:lnTo>
                <a:lnTo>
                  <a:pt x="0" y="49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reeform 12"/>
          <p:cNvSpPr/>
          <p:nvPr/>
        </p:nvSpPr>
        <p:spPr>
          <a:xfrm>
            <a:off x="5706599" y="4437356"/>
            <a:ext cx="1011765" cy="499559"/>
          </a:xfrm>
          <a:custGeom>
            <a:avLst/>
            <a:gdLst/>
            <a:ahLst/>
            <a:cxnLst/>
            <a:rect l="l" t="t" r="r" b="b"/>
            <a:pathLst>
              <a:path w="1011765" h="499559">
                <a:moveTo>
                  <a:pt x="0" y="0"/>
                </a:moveTo>
                <a:lnTo>
                  <a:pt x="1011765" y="0"/>
                </a:lnTo>
                <a:lnTo>
                  <a:pt x="1011765" y="499559"/>
                </a:lnTo>
                <a:lnTo>
                  <a:pt x="0" y="499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 rot="4357577">
            <a:off x="7996808" y="3196000"/>
            <a:ext cx="929065" cy="399111"/>
          </a:xfrm>
          <a:custGeom>
            <a:avLst/>
            <a:gdLst/>
            <a:ahLst/>
            <a:cxnLst/>
            <a:rect l="l" t="t" r="r" b="b"/>
            <a:pathLst>
              <a:path w="929065" h="399111">
                <a:moveTo>
                  <a:pt x="0" y="0"/>
                </a:moveTo>
                <a:lnTo>
                  <a:pt x="929066" y="0"/>
                </a:lnTo>
                <a:lnTo>
                  <a:pt x="929066" y="399111"/>
                </a:lnTo>
                <a:lnTo>
                  <a:pt x="0" y="3991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 rot="-1078384">
            <a:off x="1520017" y="3339572"/>
            <a:ext cx="1021582" cy="1021582"/>
          </a:xfrm>
          <a:custGeom>
            <a:avLst/>
            <a:gdLst/>
            <a:ahLst/>
            <a:cxnLst/>
            <a:rect l="l" t="t" r="r" b="b"/>
            <a:pathLst>
              <a:path w="1021582" h="1021582">
                <a:moveTo>
                  <a:pt x="0" y="0"/>
                </a:moveTo>
                <a:lnTo>
                  <a:pt x="1021582" y="0"/>
                </a:lnTo>
                <a:lnTo>
                  <a:pt x="1021582" y="1021582"/>
                </a:lnTo>
                <a:lnTo>
                  <a:pt x="0" y="1021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15379201" y="7958244"/>
            <a:ext cx="1192732" cy="1192732"/>
          </a:xfrm>
          <a:custGeom>
            <a:avLst/>
            <a:gdLst/>
            <a:ahLst/>
            <a:cxnLst/>
            <a:rect l="l" t="t" r="r" b="b"/>
            <a:pathLst>
              <a:path w="1192732" h="1192732">
                <a:moveTo>
                  <a:pt x="0" y="0"/>
                </a:moveTo>
                <a:lnTo>
                  <a:pt x="1192732" y="0"/>
                </a:lnTo>
                <a:lnTo>
                  <a:pt x="1192732" y="1192732"/>
                </a:lnTo>
                <a:lnTo>
                  <a:pt x="0" y="11927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Freeform 16"/>
          <p:cNvSpPr/>
          <p:nvPr/>
        </p:nvSpPr>
        <p:spPr>
          <a:xfrm>
            <a:off x="10703769" y="5040510"/>
            <a:ext cx="1493315" cy="1476515"/>
          </a:xfrm>
          <a:custGeom>
            <a:avLst/>
            <a:gdLst/>
            <a:ahLst/>
            <a:cxnLst/>
            <a:rect l="l" t="t" r="r" b="b"/>
            <a:pathLst>
              <a:path w="1493315" h="1476515">
                <a:moveTo>
                  <a:pt x="0" y="0"/>
                </a:moveTo>
                <a:lnTo>
                  <a:pt x="1493315" y="0"/>
                </a:lnTo>
                <a:lnTo>
                  <a:pt x="1493315" y="1476514"/>
                </a:lnTo>
                <a:lnTo>
                  <a:pt x="0" y="14765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 rot="1384658">
            <a:off x="12910343" y="2564703"/>
            <a:ext cx="1441319" cy="1441319"/>
          </a:xfrm>
          <a:custGeom>
            <a:avLst/>
            <a:gdLst/>
            <a:ahLst/>
            <a:cxnLst/>
            <a:rect l="l" t="t" r="r" b="b"/>
            <a:pathLst>
              <a:path w="1441319" h="1441319">
                <a:moveTo>
                  <a:pt x="0" y="0"/>
                </a:moveTo>
                <a:lnTo>
                  <a:pt x="1441319" y="0"/>
                </a:lnTo>
                <a:lnTo>
                  <a:pt x="1441319" y="1441319"/>
                </a:lnTo>
                <a:lnTo>
                  <a:pt x="0" y="14413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 rot="-1827143">
            <a:off x="1077382" y="6915618"/>
            <a:ext cx="1775159" cy="1686401"/>
          </a:xfrm>
          <a:custGeom>
            <a:avLst/>
            <a:gdLst/>
            <a:ahLst/>
            <a:cxnLst/>
            <a:rect l="l" t="t" r="r" b="b"/>
            <a:pathLst>
              <a:path w="1775159" h="1686401">
                <a:moveTo>
                  <a:pt x="0" y="0"/>
                </a:moveTo>
                <a:lnTo>
                  <a:pt x="1775159" y="0"/>
                </a:lnTo>
                <a:lnTo>
                  <a:pt x="1775159" y="1686401"/>
                </a:lnTo>
                <a:lnTo>
                  <a:pt x="0" y="168640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3613638" y="2653834"/>
            <a:ext cx="1743696" cy="6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FFFFFF"/>
                </a:solidFill>
                <a:latin typeface="Binate"/>
              </a:rPr>
              <a:t>Profiles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26100" y="2286429"/>
            <a:ext cx="2365338" cy="1208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30"/>
              </a:lnSpc>
              <a:spcBef>
                <a:spcPct val="0"/>
              </a:spcBef>
            </a:pPr>
            <a:r>
              <a:rPr lang="en-US" sz="2307" u="none" strike="noStrike">
                <a:solidFill>
                  <a:srgbClr val="FFFFFF"/>
                </a:solidFill>
                <a:latin typeface="Binate"/>
              </a:rPr>
              <a:t>Announcements</a:t>
            </a:r>
          </a:p>
          <a:p>
            <a:pPr marL="0" lvl="0" indent="0" algn="ctr">
              <a:lnSpc>
                <a:spcPts val="3230"/>
              </a:lnSpc>
              <a:spcBef>
                <a:spcPct val="0"/>
              </a:spcBef>
            </a:pPr>
            <a:r>
              <a:rPr lang="en-US" sz="2307" u="none" strike="noStrike">
                <a:solidFill>
                  <a:srgbClr val="FFFFFF"/>
                </a:solidFill>
                <a:latin typeface="Binate"/>
              </a:rPr>
              <a:t>&amp; Real-time notification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52187" y="7551887"/>
            <a:ext cx="2722902" cy="192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FFFFFF"/>
                </a:solidFill>
                <a:latin typeface="Binate"/>
              </a:rPr>
              <a:t>Chats</a:t>
            </a:r>
          </a:p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FFFFFF"/>
                </a:solidFill>
                <a:latin typeface="Binate"/>
              </a:rPr>
              <a:t>AND</a:t>
            </a:r>
          </a:p>
          <a:p>
            <a:pPr marL="0" lvl="0" indent="0"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FFFFFF"/>
                </a:solidFill>
                <a:latin typeface="Binate"/>
              </a:rPr>
              <a:t>Voice Space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18150" y="7815486"/>
            <a:ext cx="2746576" cy="191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FFFFFF"/>
                </a:solidFill>
                <a:latin typeface="Canva Sans"/>
              </a:rPr>
              <a:t>Assingment </a:t>
            </a:r>
          </a:p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FFFFFF"/>
                </a:solidFill>
                <a:latin typeface="Canva Sans"/>
              </a:rPr>
              <a:t>And</a:t>
            </a:r>
          </a:p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FFFFFF"/>
                </a:solidFill>
                <a:latin typeface="Canva Sans"/>
              </a:rPr>
              <a:t>Courses</a:t>
            </a:r>
          </a:p>
        </p:txBody>
      </p:sp>
      <p:sp>
        <p:nvSpPr>
          <p:cNvPr id="23" name="TextBox 23"/>
          <p:cNvSpPr txBox="1"/>
          <p:nvPr/>
        </p:nvSpPr>
        <p:spPr>
          <a:xfrm rot="-2499891">
            <a:off x="1813668" y="5091251"/>
            <a:ext cx="2458007" cy="6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FFFFFF"/>
                </a:solidFill>
                <a:latin typeface="Binate"/>
              </a:rPr>
              <a:t>Post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2327" y="756790"/>
            <a:ext cx="15136352" cy="179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3"/>
              </a:lnSpc>
            </a:pPr>
            <a:r>
              <a:rPr lang="en-US" sz="5188">
                <a:solidFill>
                  <a:srgbClr val="FFFFFF"/>
                </a:solidFill>
                <a:latin typeface="Binate"/>
              </a:rPr>
              <a:t>Main Features and unique selling points:</a:t>
            </a:r>
          </a:p>
          <a:p>
            <a:pPr>
              <a:lnSpc>
                <a:spcPts val="7263"/>
              </a:lnSpc>
              <a:spcBef>
                <a:spcPct val="0"/>
              </a:spcBef>
            </a:pPr>
            <a:endParaRPr lang="en-US" sz="5188">
              <a:solidFill>
                <a:srgbClr val="FFFFFF"/>
              </a:solidFill>
              <a:latin typeface="Binat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366858" y="9246731"/>
            <a:ext cx="1297288" cy="61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56"/>
              </a:lnSpc>
              <a:spcBef>
                <a:spcPct val="0"/>
              </a:spcBef>
            </a:pPr>
            <a:r>
              <a:rPr lang="en-US" sz="1754">
                <a:solidFill>
                  <a:srgbClr val="FFFFFF"/>
                </a:solidFill>
                <a:latin typeface="Binate"/>
              </a:rPr>
              <a:t>Content moderation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70374" y="4191362"/>
            <a:ext cx="1453359" cy="334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FFFFFF"/>
                </a:solidFill>
                <a:latin typeface="Binate"/>
              </a:rPr>
              <a:t>ChatBot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09813" y="2183214"/>
            <a:ext cx="1903055" cy="68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1"/>
              </a:lnSpc>
              <a:spcBef>
                <a:spcPct val="0"/>
              </a:spcBef>
            </a:pPr>
            <a:r>
              <a:rPr lang="en-US" sz="1965">
                <a:solidFill>
                  <a:srgbClr val="FFFFFF"/>
                </a:solidFill>
                <a:latin typeface="Binate"/>
              </a:rPr>
              <a:t>Colaborative tools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019" y="3096740"/>
            <a:ext cx="11300233" cy="879593"/>
            <a:chOff x="0" y="0"/>
            <a:chExt cx="15066977" cy="1172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165609"/>
              <a:ext cx="1024746" cy="841572"/>
            </a:xfrm>
            <a:custGeom>
              <a:avLst/>
              <a:gdLst/>
              <a:ahLst/>
              <a:cxnLst/>
              <a:rect l="l" t="t" r="r" b="b"/>
              <a:pathLst>
                <a:path w="1024746" h="841572">
                  <a:moveTo>
                    <a:pt x="0" y="0"/>
                  </a:moveTo>
                  <a:lnTo>
                    <a:pt x="1024746" y="0"/>
                  </a:lnTo>
                  <a:lnTo>
                    <a:pt x="1024746" y="841573"/>
                  </a:lnTo>
                  <a:lnTo>
                    <a:pt x="0" y="841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09427" y="-71344"/>
              <a:ext cx="1355755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Sustainable Academic Performance Boost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8019" y="4447981"/>
            <a:ext cx="11597921" cy="879593"/>
            <a:chOff x="0" y="0"/>
            <a:chExt cx="15463895" cy="11727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00733" y="-76200"/>
              <a:ext cx="13763162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Elevated Institutional Success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308194"/>
              <a:ext cx="1024746" cy="841572"/>
            </a:xfrm>
            <a:custGeom>
              <a:avLst/>
              <a:gdLst/>
              <a:ahLst/>
              <a:cxnLst/>
              <a:rect l="l" t="t" r="r" b="b"/>
              <a:pathLst>
                <a:path w="1024746" h="841572">
                  <a:moveTo>
                    <a:pt x="0" y="0"/>
                  </a:moveTo>
                  <a:lnTo>
                    <a:pt x="1024746" y="0"/>
                  </a:lnTo>
                  <a:lnTo>
                    <a:pt x="1024746" y="841572"/>
                  </a:lnTo>
                  <a:lnTo>
                    <a:pt x="0" y="84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8019" y="5803824"/>
            <a:ext cx="10932834" cy="879593"/>
            <a:chOff x="0" y="0"/>
            <a:chExt cx="14577113" cy="11727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2969" cy="1172791"/>
            </a:xfrm>
            <a:custGeom>
              <a:avLst/>
              <a:gdLst/>
              <a:ahLst/>
              <a:cxnLst/>
              <a:rect l="l" t="t" r="r" b="b"/>
              <a:pathLst>
                <a:path w="1172969" h="1172791">
                  <a:moveTo>
                    <a:pt x="0" y="0"/>
                  </a:moveTo>
                  <a:lnTo>
                    <a:pt x="1172969" y="0"/>
                  </a:lnTo>
                  <a:lnTo>
                    <a:pt x="1172969" y="1172791"/>
                  </a:lnTo>
                  <a:lnTo>
                    <a:pt x="0" y="117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09427" y="-76200"/>
              <a:ext cx="13067686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Heightened Employee Satisfaction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304800"/>
              <a:ext cx="1024746" cy="841572"/>
            </a:xfrm>
            <a:custGeom>
              <a:avLst/>
              <a:gdLst/>
              <a:ahLst/>
              <a:cxnLst/>
              <a:rect l="l" t="t" r="r" b="b"/>
              <a:pathLst>
                <a:path w="1024746" h="841572">
                  <a:moveTo>
                    <a:pt x="0" y="0"/>
                  </a:moveTo>
                  <a:lnTo>
                    <a:pt x="1024746" y="0"/>
                  </a:lnTo>
                  <a:lnTo>
                    <a:pt x="1024746" y="841572"/>
                  </a:lnTo>
                  <a:lnTo>
                    <a:pt x="0" y="841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4945" y="7150461"/>
            <a:ext cx="13675346" cy="831883"/>
            <a:chOff x="0" y="0"/>
            <a:chExt cx="18233795" cy="1109177"/>
          </a:xfrm>
        </p:grpSpPr>
        <p:sp>
          <p:nvSpPr>
            <p:cNvPr id="15" name="Freeform 15"/>
            <p:cNvSpPr/>
            <p:nvPr/>
          </p:nvSpPr>
          <p:spPr>
            <a:xfrm>
              <a:off x="0" y="12275"/>
              <a:ext cx="1097068" cy="1096902"/>
            </a:xfrm>
            <a:custGeom>
              <a:avLst/>
              <a:gdLst/>
              <a:ahLst/>
              <a:cxnLst/>
              <a:rect l="l" t="t" r="r" b="b"/>
              <a:pathLst>
                <a:path w="1097068" h="1096902">
                  <a:moveTo>
                    <a:pt x="0" y="0"/>
                  </a:moveTo>
                  <a:lnTo>
                    <a:pt x="1097068" y="0"/>
                  </a:lnTo>
                  <a:lnTo>
                    <a:pt x="1097068" y="1096902"/>
                  </a:lnTo>
                  <a:lnTo>
                    <a:pt x="0" y="10969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17" r="-76829"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33525" y="-76200"/>
              <a:ext cx="1680027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Neue Machina"/>
                </a:rPr>
                <a:t>Dynamic Adaptability and Growth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72322" y="177375"/>
              <a:ext cx="1024746" cy="841572"/>
            </a:xfrm>
            <a:custGeom>
              <a:avLst/>
              <a:gdLst/>
              <a:ahLst/>
              <a:cxnLst/>
              <a:rect l="l" t="t" r="r" b="b"/>
              <a:pathLst>
                <a:path w="1024746" h="841572">
                  <a:moveTo>
                    <a:pt x="0" y="0"/>
                  </a:moveTo>
                  <a:lnTo>
                    <a:pt x="1024746" y="0"/>
                  </a:lnTo>
                  <a:lnTo>
                    <a:pt x="1024746" y="841573"/>
                  </a:lnTo>
                  <a:lnTo>
                    <a:pt x="0" y="8415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268373" y="5135075"/>
            <a:ext cx="4990927" cy="5151925"/>
          </a:xfrm>
          <a:custGeom>
            <a:avLst/>
            <a:gdLst/>
            <a:ahLst/>
            <a:cxnLst/>
            <a:rect l="l" t="t" r="r" b="b"/>
            <a:pathLst>
              <a:path w="4990927" h="5151925">
                <a:moveTo>
                  <a:pt x="0" y="0"/>
                </a:moveTo>
                <a:lnTo>
                  <a:pt x="4990927" y="0"/>
                </a:lnTo>
                <a:lnTo>
                  <a:pt x="4990927" y="5151925"/>
                </a:lnTo>
                <a:lnTo>
                  <a:pt x="0" y="5151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1028700" y="1054962"/>
            <a:ext cx="15929625" cy="89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58"/>
              </a:lnSpc>
              <a:spcBef>
                <a:spcPct val="0"/>
              </a:spcBef>
            </a:pPr>
            <a:r>
              <a:rPr lang="en-US" sz="5256">
                <a:solidFill>
                  <a:srgbClr val="FFFFFF"/>
                </a:solidFill>
                <a:latin typeface="Binate"/>
              </a:rPr>
              <a:t>How Campbuzz can help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86542" y="3326553"/>
            <a:ext cx="5527029" cy="5326674"/>
          </a:xfrm>
          <a:custGeom>
            <a:avLst/>
            <a:gdLst/>
            <a:ahLst/>
            <a:cxnLst/>
            <a:rect l="l" t="t" r="r" b="b"/>
            <a:pathLst>
              <a:path w="5527029" h="5326674">
                <a:moveTo>
                  <a:pt x="0" y="0"/>
                </a:moveTo>
                <a:lnTo>
                  <a:pt x="5527029" y="0"/>
                </a:lnTo>
                <a:lnTo>
                  <a:pt x="5527029" y="5326674"/>
                </a:lnTo>
                <a:lnTo>
                  <a:pt x="0" y="5326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flipH="1">
            <a:off x="5278120" y="6741707"/>
            <a:ext cx="1416844" cy="1292870"/>
          </a:xfrm>
          <a:custGeom>
            <a:avLst/>
            <a:gdLst/>
            <a:ahLst/>
            <a:cxnLst/>
            <a:rect l="l" t="t" r="r" b="b"/>
            <a:pathLst>
              <a:path w="1416844" h="1292870">
                <a:moveTo>
                  <a:pt x="1416844" y="0"/>
                </a:moveTo>
                <a:lnTo>
                  <a:pt x="0" y="0"/>
                </a:lnTo>
                <a:lnTo>
                  <a:pt x="0" y="1292870"/>
                </a:lnTo>
                <a:lnTo>
                  <a:pt x="1416844" y="1292870"/>
                </a:lnTo>
                <a:lnTo>
                  <a:pt x="14168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 flipH="1">
            <a:off x="11087508" y="5343455"/>
            <a:ext cx="1416844" cy="1292870"/>
          </a:xfrm>
          <a:custGeom>
            <a:avLst/>
            <a:gdLst/>
            <a:ahLst/>
            <a:cxnLst/>
            <a:rect l="l" t="t" r="r" b="b"/>
            <a:pathLst>
              <a:path w="1416844" h="1292870">
                <a:moveTo>
                  <a:pt x="1416844" y="0"/>
                </a:moveTo>
                <a:lnTo>
                  <a:pt x="0" y="0"/>
                </a:lnTo>
                <a:lnTo>
                  <a:pt x="0" y="1292870"/>
                </a:lnTo>
                <a:lnTo>
                  <a:pt x="1416844" y="1292870"/>
                </a:lnTo>
                <a:lnTo>
                  <a:pt x="14168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12608828" y="4485904"/>
            <a:ext cx="3645315" cy="1315193"/>
            <a:chOff x="0" y="0"/>
            <a:chExt cx="4860419" cy="1753591"/>
          </a:xfrm>
        </p:grpSpPr>
        <p:sp>
          <p:nvSpPr>
            <p:cNvPr id="6" name="TextBox 6"/>
            <p:cNvSpPr txBox="1"/>
            <p:nvPr/>
          </p:nvSpPr>
          <p:spPr>
            <a:xfrm>
              <a:off x="0" y="1384613"/>
              <a:ext cx="4264320" cy="368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69"/>
                </a:lnSpc>
              </a:pPr>
              <a:r>
                <a:rPr lang="en-US" sz="1579">
                  <a:solidFill>
                    <a:srgbClr val="FFFFFF"/>
                  </a:solidFill>
                  <a:latin typeface="Poppins"/>
                </a:rPr>
                <a:t>Total : $56,000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60419" cy="132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"/>
                </a:rPr>
                <a:t>Research &amp; Planning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4984386" y="3554969"/>
            <a:ext cx="1536984" cy="1402498"/>
          </a:xfrm>
          <a:custGeom>
            <a:avLst/>
            <a:gdLst/>
            <a:ahLst/>
            <a:cxnLst/>
            <a:rect l="l" t="t" r="r" b="b"/>
            <a:pathLst>
              <a:path w="1536984" h="1402498">
                <a:moveTo>
                  <a:pt x="0" y="0"/>
                </a:moveTo>
                <a:lnTo>
                  <a:pt x="1536984" y="0"/>
                </a:lnTo>
                <a:lnTo>
                  <a:pt x="1536984" y="1402498"/>
                </a:lnTo>
                <a:lnTo>
                  <a:pt x="0" y="140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9" name="Group 9"/>
          <p:cNvGrpSpPr/>
          <p:nvPr/>
        </p:nvGrpSpPr>
        <p:grpSpPr>
          <a:xfrm>
            <a:off x="11267969" y="2327335"/>
            <a:ext cx="4458213" cy="1402498"/>
            <a:chOff x="0" y="0"/>
            <a:chExt cx="5944284" cy="186999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359457"/>
              <a:ext cx="5939718" cy="51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</a:rPr>
                <a:t>Total: $415,000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66" y="-57150"/>
              <a:ext cx="5939718" cy="132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"/>
                </a:rPr>
                <a:t>Database Storage and Server Hosting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flipH="1" flipV="1">
            <a:off x="10114249" y="7743560"/>
            <a:ext cx="1681681" cy="1534534"/>
          </a:xfrm>
          <a:custGeom>
            <a:avLst/>
            <a:gdLst/>
            <a:ahLst/>
            <a:cxnLst/>
            <a:rect l="l" t="t" r="r" b="b"/>
            <a:pathLst>
              <a:path w="1681681" h="1534534">
                <a:moveTo>
                  <a:pt x="1681681" y="1534534"/>
                </a:moveTo>
                <a:lnTo>
                  <a:pt x="0" y="1534534"/>
                </a:lnTo>
                <a:lnTo>
                  <a:pt x="0" y="0"/>
                </a:lnTo>
                <a:lnTo>
                  <a:pt x="1681681" y="0"/>
                </a:lnTo>
                <a:lnTo>
                  <a:pt x="1681681" y="153453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3050726" y="7577853"/>
            <a:ext cx="4454788" cy="913448"/>
            <a:chOff x="0" y="0"/>
            <a:chExt cx="5939718" cy="121793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707390"/>
              <a:ext cx="5939718" cy="51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</a:rPr>
                <a:t>Total:$ 70,000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593971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"/>
                </a:rPr>
                <a:t>Marketing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-10800000" flipH="1">
            <a:off x="10114249" y="3203448"/>
            <a:ext cx="1153720" cy="1052770"/>
          </a:xfrm>
          <a:custGeom>
            <a:avLst/>
            <a:gdLst/>
            <a:ahLst/>
            <a:cxnLst/>
            <a:rect l="l" t="t" r="r" b="b"/>
            <a:pathLst>
              <a:path w="1153720" h="1052770">
                <a:moveTo>
                  <a:pt x="1153720" y="0"/>
                </a:moveTo>
                <a:lnTo>
                  <a:pt x="0" y="0"/>
                </a:lnTo>
                <a:lnTo>
                  <a:pt x="0" y="1052770"/>
                </a:lnTo>
                <a:lnTo>
                  <a:pt x="1153720" y="1052770"/>
                </a:lnTo>
                <a:lnTo>
                  <a:pt x="115372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11795930" y="8246050"/>
            <a:ext cx="4458213" cy="1402498"/>
            <a:chOff x="0" y="0"/>
            <a:chExt cx="5944284" cy="186999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359457"/>
              <a:ext cx="5939718" cy="51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</a:rPr>
                <a:t>Total: $256,000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566" y="-57150"/>
              <a:ext cx="5939718" cy="132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"/>
                </a:rPr>
                <a:t>Operational and location cost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160798" y="563051"/>
            <a:ext cx="4926710" cy="102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5"/>
              </a:lnSpc>
              <a:spcBef>
                <a:spcPct val="0"/>
              </a:spcBef>
            </a:pPr>
            <a:r>
              <a:rPr lang="en-US" sz="7369">
                <a:solidFill>
                  <a:srgbClr val="EEECDE"/>
                </a:solidFill>
                <a:latin typeface="Binate"/>
              </a:rPr>
              <a:t> Budget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62174" y="3042539"/>
            <a:ext cx="4359196" cy="1443365"/>
            <a:chOff x="0" y="0"/>
            <a:chExt cx="5812261" cy="192448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413947"/>
              <a:ext cx="5365659" cy="510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>
                  <a:solidFill>
                    <a:srgbClr val="FFFFFF"/>
                  </a:solidFill>
                  <a:latin typeface="Poppins"/>
                </a:rPr>
                <a:t>Total: $170,000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5812261" cy="1327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"/>
                </a:rPr>
                <a:t>Designing And Development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13245" y="4646519"/>
            <a:ext cx="9223562" cy="9223562"/>
          </a:xfrm>
          <a:custGeom>
            <a:avLst/>
            <a:gdLst/>
            <a:ahLst/>
            <a:cxnLst/>
            <a:rect l="l" t="t" r="r" b="b"/>
            <a:pathLst>
              <a:path w="9223562" h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4471763" y="942975"/>
            <a:ext cx="9489559" cy="78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3"/>
              </a:lnSpc>
              <a:spcBef>
                <a:spcPct val="0"/>
              </a:spcBef>
            </a:pPr>
            <a:r>
              <a:rPr lang="en-US" sz="4616">
                <a:solidFill>
                  <a:srgbClr val="FFFFFF"/>
                </a:solidFill>
                <a:latin typeface="Binate"/>
              </a:rPr>
              <a:t>Revenue Generation Strategy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30368" y="2265888"/>
            <a:ext cx="12697101" cy="202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2340">
                <a:solidFill>
                  <a:srgbClr val="FFFFFF"/>
                </a:solidFill>
                <a:latin typeface="Binate Bold"/>
              </a:rPr>
              <a:t>Planning to collaborate with educational networks like L.C.I , this will give us an upper edge in the market and allow us to integrate our application with more than 25 well know Canadian Universities and colleges.</a:t>
            </a:r>
          </a:p>
          <a:p>
            <a:pPr>
              <a:lnSpc>
                <a:spcPts val="3276"/>
              </a:lnSpc>
            </a:pPr>
            <a:endParaRPr lang="en-US" sz="2340">
              <a:solidFill>
                <a:srgbClr val="FFFFFF"/>
              </a:solidFill>
              <a:latin typeface="Binate Bold"/>
            </a:endParaRPr>
          </a:p>
          <a:p>
            <a:pPr>
              <a:lnSpc>
                <a:spcPts val="3276"/>
              </a:lnSpc>
            </a:pPr>
            <a:endParaRPr lang="en-US" sz="2340">
              <a:solidFill>
                <a:srgbClr val="FFFFFF"/>
              </a:solidFill>
              <a:latin typeface="Binate Bold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-513998" y="662165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5400000">
            <a:off x="4704666" y="6774272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7527166" y="5290946"/>
            <a:ext cx="3802763" cy="120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2340">
                <a:solidFill>
                  <a:srgbClr val="FFFFFF"/>
                </a:solidFill>
                <a:latin typeface="Binate Bold"/>
              </a:rPr>
              <a:t>Customized platform for Colleges:</a:t>
            </a:r>
          </a:p>
          <a:p>
            <a:pPr>
              <a:lnSpc>
                <a:spcPts val="3276"/>
              </a:lnSpc>
            </a:pPr>
            <a:endParaRPr lang="en-US" sz="2340">
              <a:solidFill>
                <a:srgbClr val="FFFFFF"/>
              </a:solidFill>
              <a:latin typeface="Binat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16395" y="6422126"/>
            <a:ext cx="3213619" cy="2513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endParaRPr/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With 50,000 users in year 1 profit is expected to  be  $250,000</a:t>
            </a:r>
          </a:p>
          <a:p>
            <a:pPr>
              <a:lnSpc>
                <a:spcPts val="2916"/>
              </a:lnSpc>
            </a:pPr>
            <a:endParaRPr lang="en-US" sz="1800">
              <a:solidFill>
                <a:srgbClr val="FFFFFF"/>
              </a:solidFill>
              <a:latin typeface="Binate Light"/>
            </a:endParaRPr>
          </a:p>
          <a:p>
            <a:pPr>
              <a:lnSpc>
                <a:spcPts val="2916"/>
              </a:lnSpc>
            </a:pPr>
            <a:endParaRPr lang="en-US" sz="1800">
              <a:solidFill>
                <a:srgbClr val="FFFFFF"/>
              </a:solidFill>
              <a:latin typeface="Binate Light"/>
            </a:endParaRPr>
          </a:p>
          <a:p>
            <a:pPr>
              <a:lnSpc>
                <a:spcPts val="2916"/>
              </a:lnSpc>
            </a:pPr>
            <a:endParaRPr lang="en-US" sz="1800">
              <a:solidFill>
                <a:srgbClr val="FFFFFF"/>
              </a:solidFill>
              <a:latin typeface="Binate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92113" y="5514975"/>
            <a:ext cx="4178623" cy="38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2340">
                <a:solidFill>
                  <a:srgbClr val="FFFFFF"/>
                </a:solidFill>
                <a:latin typeface="Binate Bold"/>
              </a:rPr>
              <a:t>In-app advertisements: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27166" y="6422126"/>
            <a:ext cx="3703504" cy="142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endParaRPr/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Charges : 6000$ per college</a:t>
            </a:r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 Expected to generate $150,000</a:t>
            </a:r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from 25 institues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10403840" y="6774272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6"/>
                </a:lnTo>
                <a:lnTo>
                  <a:pt x="0" y="4174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TextBox 12"/>
          <p:cNvSpPr txBox="1"/>
          <p:nvPr/>
        </p:nvSpPr>
        <p:spPr>
          <a:xfrm>
            <a:off x="13896510" y="5514975"/>
            <a:ext cx="2089064" cy="388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2340">
                <a:solidFill>
                  <a:srgbClr val="FFFFFF"/>
                </a:solidFill>
                <a:latin typeface="Binate Bold"/>
              </a:rPr>
              <a:t>Job listings: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13054" y="6060176"/>
            <a:ext cx="3655976" cy="215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6"/>
              </a:lnSpc>
            </a:pPr>
            <a:endParaRPr/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Monthly subscription:27$ per month.</a:t>
            </a:r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Aiming 150 Companies </a:t>
            </a:r>
          </a:p>
          <a:p>
            <a:pPr>
              <a:lnSpc>
                <a:spcPts val="2916"/>
              </a:lnSpc>
            </a:pPr>
            <a:r>
              <a:rPr lang="en-US" sz="1800">
                <a:solidFill>
                  <a:srgbClr val="FFFFFF"/>
                </a:solidFill>
                <a:latin typeface="Binate Light"/>
              </a:rPr>
              <a:t>We plan to generate an additional $300,000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676219" y="-4899379"/>
            <a:ext cx="9223562" cy="9223562"/>
          </a:xfrm>
          <a:custGeom>
            <a:avLst/>
            <a:gdLst/>
            <a:ahLst/>
            <a:cxnLst/>
            <a:rect l="l" t="t" r="r" b="b"/>
            <a:pathLst>
              <a:path w="9223562" h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7519" y="-3583081"/>
            <a:ext cx="9223562" cy="9223562"/>
          </a:xfrm>
          <a:custGeom>
            <a:avLst/>
            <a:gdLst/>
            <a:ahLst/>
            <a:cxnLst/>
            <a:rect l="l" t="t" r="r" b="b"/>
            <a:pathLst>
              <a:path w="9223562" h="9223562">
                <a:moveTo>
                  <a:pt x="0" y="0"/>
                </a:moveTo>
                <a:lnTo>
                  <a:pt x="9223562" y="0"/>
                </a:lnTo>
                <a:lnTo>
                  <a:pt x="9223562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2178910" y="4865820"/>
            <a:ext cx="9223562" cy="9223562"/>
          </a:xfrm>
          <a:custGeom>
            <a:avLst/>
            <a:gdLst/>
            <a:ahLst/>
            <a:cxnLst/>
            <a:rect l="l" t="t" r="r" b="b"/>
            <a:pathLst>
              <a:path w="9223562" h="9223562">
                <a:moveTo>
                  <a:pt x="0" y="0"/>
                </a:moveTo>
                <a:lnTo>
                  <a:pt x="9223561" y="0"/>
                </a:lnTo>
                <a:lnTo>
                  <a:pt x="9223561" y="9223562"/>
                </a:lnTo>
                <a:lnTo>
                  <a:pt x="0" y="9223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4"/>
          <p:cNvGrpSpPr/>
          <p:nvPr/>
        </p:nvGrpSpPr>
        <p:grpSpPr>
          <a:xfrm>
            <a:off x="1336776" y="2616008"/>
            <a:ext cx="9179862" cy="2249812"/>
            <a:chOff x="0" y="0"/>
            <a:chExt cx="12239816" cy="2999749"/>
          </a:xfrm>
        </p:grpSpPr>
        <p:grpSp>
          <p:nvGrpSpPr>
            <p:cNvPr id="5" name="Group 5"/>
            <p:cNvGrpSpPr/>
            <p:nvPr/>
          </p:nvGrpSpPr>
          <p:grpSpPr>
            <a:xfrm>
              <a:off x="627685" y="413935"/>
              <a:ext cx="11612131" cy="2171879"/>
              <a:chOff x="0" y="0"/>
              <a:chExt cx="2172851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17285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72851" h="406400">
                    <a:moveTo>
                      <a:pt x="1969651" y="0"/>
                    </a:moveTo>
                    <a:cubicBezTo>
                      <a:pt x="2081875" y="0"/>
                      <a:pt x="2172851" y="90976"/>
                      <a:pt x="2172851" y="203200"/>
                    </a:cubicBezTo>
                    <a:cubicBezTo>
                      <a:pt x="2172851" y="315424"/>
                      <a:pt x="2081875" y="406400"/>
                      <a:pt x="196965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95250"/>
                <a:ext cx="2172851" cy="501650"/>
              </a:xfrm>
              <a:prstGeom prst="rect">
                <a:avLst/>
              </a:prstGeom>
            </p:spPr>
            <p:txBody>
              <a:bodyPr lIns="41816" tIns="41816" rIns="41816" bIns="41816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2999749" cy="2999749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0DBB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1816" tIns="41816" rIns="41816" bIns="41816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261475" y="261475"/>
              <a:ext cx="2476799" cy="2476799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41816" tIns="41816" rIns="41816" bIns="41816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8698" y="961154"/>
              <a:ext cx="2447092" cy="104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73"/>
                </a:lnSpc>
                <a:spcBef>
                  <a:spcPct val="0"/>
                </a:spcBef>
              </a:pPr>
              <a:r>
                <a:rPr lang="en-US" sz="4766">
                  <a:solidFill>
                    <a:srgbClr val="000000"/>
                  </a:solidFill>
                  <a:latin typeface="Binate Bold"/>
                </a:rPr>
                <a:t>1.2M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72815" y="670139"/>
              <a:ext cx="6735048" cy="1725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46"/>
                </a:lnSpc>
                <a:spcBef>
                  <a:spcPct val="0"/>
                </a:spcBef>
              </a:pPr>
              <a:r>
                <a:rPr lang="en-US" sz="3747">
                  <a:solidFill>
                    <a:srgbClr val="000000"/>
                  </a:solidFill>
                  <a:latin typeface="Binate Bold"/>
                </a:rPr>
                <a:t>Total Investment for Start-Up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5218460" y="5188167"/>
            <a:ext cx="9042792" cy="1691322"/>
            <a:chOff x="0" y="0"/>
            <a:chExt cx="2172851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72851" cy="406400"/>
            </a:xfrm>
            <a:custGeom>
              <a:avLst/>
              <a:gdLst/>
              <a:ahLst/>
              <a:cxnLst/>
              <a:rect l="l" t="t" r="r" b="b"/>
              <a:pathLst>
                <a:path w="2172851" h="406400">
                  <a:moveTo>
                    <a:pt x="1969651" y="0"/>
                  </a:moveTo>
                  <a:cubicBezTo>
                    <a:pt x="2081875" y="0"/>
                    <a:pt x="2172851" y="90976"/>
                    <a:pt x="2172851" y="203200"/>
                  </a:cubicBezTo>
                  <a:cubicBezTo>
                    <a:pt x="2172851" y="315424"/>
                    <a:pt x="2081875" y="406400"/>
                    <a:pt x="19696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2172851" cy="501650"/>
            </a:xfrm>
            <a:prstGeom prst="rect">
              <a:avLst/>
            </a:prstGeom>
          </p:spPr>
          <p:txBody>
            <a:bodyPr lIns="29021" tIns="29021" rIns="29021" bIns="29021" rtlCol="0" anchor="ctr"/>
            <a:lstStyle/>
            <a:p>
              <a:pPr algn="ctr">
                <a:lnSpc>
                  <a:spcPts val="354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2414039" y="4865820"/>
            <a:ext cx="2336015" cy="233601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0DBB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9021" tIns="29021" rIns="29021" bIns="29021" rtlCol="0" anchor="ctr"/>
            <a:lstStyle/>
            <a:p>
              <a:pPr algn="ctr">
                <a:lnSpc>
                  <a:spcPts val="3542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2617659" y="5069441"/>
            <a:ext cx="1928774" cy="192877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29021" tIns="29021" rIns="29021" bIns="29021" rtlCol="0" anchor="ctr"/>
            <a:lstStyle/>
            <a:p>
              <a:pPr algn="ctr">
                <a:lnSpc>
                  <a:spcPts val="354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737790" y="5740405"/>
            <a:ext cx="1878304" cy="6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000000"/>
                </a:solidFill>
                <a:latin typeface="Binate Bold"/>
              </a:rPr>
              <a:t>41.6%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82655" y="5341547"/>
            <a:ext cx="5435481" cy="126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84"/>
              </a:lnSpc>
              <a:spcBef>
                <a:spcPct val="0"/>
              </a:spcBef>
            </a:pPr>
            <a:r>
              <a:rPr lang="en-US" sz="3631">
                <a:solidFill>
                  <a:srgbClr val="000000"/>
                </a:solidFill>
                <a:latin typeface="Binate Bold"/>
              </a:rPr>
              <a:t>Expected profit in 1st year is $500K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0329" y="5303447"/>
            <a:ext cx="933544" cy="513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  <a:spcBef>
                <a:spcPct val="0"/>
              </a:spcBef>
            </a:pPr>
            <a:r>
              <a:rPr lang="en-US" sz="2705">
                <a:solidFill>
                  <a:srgbClr val="000000"/>
                </a:solidFill>
                <a:latin typeface="Binate Italics"/>
              </a:rPr>
              <a:t> R.O.I </a:t>
            </a:r>
          </a:p>
        </p:txBody>
      </p:sp>
      <p:sp>
        <p:nvSpPr>
          <p:cNvPr id="28" name="Freeform 28"/>
          <p:cNvSpPr/>
          <p:nvPr/>
        </p:nvSpPr>
        <p:spPr>
          <a:xfrm>
            <a:off x="14750054" y="6835227"/>
            <a:ext cx="3473482" cy="3451773"/>
          </a:xfrm>
          <a:custGeom>
            <a:avLst/>
            <a:gdLst/>
            <a:ahLst/>
            <a:cxnLst/>
            <a:rect l="l" t="t" r="r" b="b"/>
            <a:pathLst>
              <a:path w="3473482" h="3451773">
                <a:moveTo>
                  <a:pt x="0" y="0"/>
                </a:moveTo>
                <a:lnTo>
                  <a:pt x="3473482" y="0"/>
                </a:lnTo>
                <a:lnTo>
                  <a:pt x="3473482" y="3451773"/>
                </a:lnTo>
                <a:lnTo>
                  <a:pt x="0" y="3451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4471763" y="942975"/>
            <a:ext cx="9489559" cy="78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3"/>
              </a:lnSpc>
              <a:spcBef>
                <a:spcPct val="0"/>
              </a:spcBef>
            </a:pPr>
            <a:r>
              <a:rPr lang="en-US" sz="4616">
                <a:solidFill>
                  <a:srgbClr val="FFFFFF"/>
                </a:solidFill>
                <a:latin typeface="Binate"/>
              </a:rPr>
              <a:t>Return on Investment (R.O.I)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36776" y="7436207"/>
            <a:ext cx="9179862" cy="2249812"/>
            <a:chOff x="0" y="0"/>
            <a:chExt cx="12239816" cy="2999749"/>
          </a:xfrm>
        </p:grpSpPr>
        <p:grpSp>
          <p:nvGrpSpPr>
            <p:cNvPr id="31" name="Group 31"/>
            <p:cNvGrpSpPr/>
            <p:nvPr/>
          </p:nvGrpSpPr>
          <p:grpSpPr>
            <a:xfrm>
              <a:off x="627685" y="413935"/>
              <a:ext cx="11612131" cy="2171879"/>
              <a:chOff x="0" y="0"/>
              <a:chExt cx="2172851" cy="406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17285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172851" h="406400">
                    <a:moveTo>
                      <a:pt x="1969651" y="0"/>
                    </a:moveTo>
                    <a:cubicBezTo>
                      <a:pt x="2081875" y="0"/>
                      <a:pt x="2172851" y="90976"/>
                      <a:pt x="2172851" y="203200"/>
                    </a:cubicBezTo>
                    <a:cubicBezTo>
                      <a:pt x="2172851" y="315424"/>
                      <a:pt x="2081875" y="406400"/>
                      <a:pt x="196965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95250"/>
                <a:ext cx="2172851" cy="501650"/>
              </a:xfrm>
              <a:prstGeom prst="rect">
                <a:avLst/>
              </a:prstGeom>
            </p:spPr>
            <p:txBody>
              <a:bodyPr lIns="27951" tIns="27951" rIns="27951" bIns="27951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0"/>
              <a:ext cx="2999749" cy="299974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0DBB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27951" tIns="27951" rIns="27951" bIns="27951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61475" y="261475"/>
              <a:ext cx="2476799" cy="247679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27951" tIns="27951" rIns="27951" bIns="27951" rtlCol="0" anchor="ctr"/>
              <a:lstStyle/>
              <a:p>
                <a:pPr algn="ctr">
                  <a:lnSpc>
                    <a:spcPts val="3542"/>
                  </a:lnSpc>
                </a:pPr>
                <a:endParaRPr/>
              </a:p>
            </p:txBody>
          </p:sp>
        </p:grpSp>
      </p:grpSp>
      <p:sp>
        <p:nvSpPr>
          <p:cNvPr id="40" name="TextBox 40"/>
          <p:cNvSpPr txBox="1"/>
          <p:nvPr/>
        </p:nvSpPr>
        <p:spPr>
          <a:xfrm>
            <a:off x="1751269" y="8114349"/>
            <a:ext cx="1835319" cy="80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  <a:spcBef>
                <a:spcPct val="0"/>
              </a:spcBef>
            </a:pPr>
            <a:r>
              <a:rPr lang="en-US" sz="4766">
                <a:solidFill>
                  <a:srgbClr val="000000"/>
                </a:solidFill>
                <a:latin typeface="Binate Bold"/>
              </a:rPr>
              <a:t>15%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092714" y="8199496"/>
            <a:ext cx="5051286" cy="647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6"/>
              </a:lnSpc>
              <a:spcBef>
                <a:spcPct val="0"/>
              </a:spcBef>
            </a:pPr>
            <a:r>
              <a:rPr lang="en-US" sz="3747">
                <a:solidFill>
                  <a:srgbClr val="000000"/>
                </a:solidFill>
                <a:latin typeface="Binate Bold"/>
              </a:rPr>
              <a:t>Yearly Increment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437</Words>
  <Application>Microsoft Office PowerPoint</Application>
  <PresentationFormat>Custom</PresentationFormat>
  <Paragraphs>99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Poppins</vt:lpstr>
      <vt:lpstr>Binate Light</vt:lpstr>
      <vt:lpstr>Rubik</vt:lpstr>
      <vt:lpstr>Binate</vt:lpstr>
      <vt:lpstr>Canva Sans</vt:lpstr>
      <vt:lpstr>Neue Machina Ultra-Bold</vt:lpstr>
      <vt:lpstr>Arial</vt:lpstr>
      <vt:lpstr>Architype Bayer-type</vt:lpstr>
      <vt:lpstr>Binate Bold</vt:lpstr>
      <vt:lpstr>Binate Italics</vt:lpstr>
      <vt:lpstr>Calibri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CAMPBUZZ</dc:title>
  <cp:lastModifiedBy>Aryan Handa</cp:lastModifiedBy>
  <cp:revision>3</cp:revision>
  <dcterms:created xsi:type="dcterms:W3CDTF">2006-08-16T00:00:00Z</dcterms:created>
  <dcterms:modified xsi:type="dcterms:W3CDTF">2023-12-15T04:24:38Z</dcterms:modified>
  <dc:identifier>DAF2sgDmjnU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de0556-1f76-452e-9e94-03158f226e4e_Enabled">
    <vt:lpwstr>true</vt:lpwstr>
  </property>
  <property fmtid="{D5CDD505-2E9C-101B-9397-08002B2CF9AE}" pid="3" name="MSIP_Label_cdde0556-1f76-452e-9e94-03158f226e4e_SetDate">
    <vt:lpwstr>2023-12-15T04:22:12Z</vt:lpwstr>
  </property>
  <property fmtid="{D5CDD505-2E9C-101B-9397-08002B2CF9AE}" pid="4" name="MSIP_Label_cdde0556-1f76-452e-9e94-03158f226e4e_Method">
    <vt:lpwstr>Standard</vt:lpwstr>
  </property>
  <property fmtid="{D5CDD505-2E9C-101B-9397-08002B2CF9AE}" pid="5" name="MSIP_Label_cdde0556-1f76-452e-9e94-03158f226e4e_Name">
    <vt:lpwstr>Private</vt:lpwstr>
  </property>
  <property fmtid="{D5CDD505-2E9C-101B-9397-08002B2CF9AE}" pid="6" name="MSIP_Label_cdde0556-1f76-452e-9e94-03158f226e4e_SiteId">
    <vt:lpwstr>7015a19d-0dbb-4c31-8709-253cf07f631f</vt:lpwstr>
  </property>
  <property fmtid="{D5CDD505-2E9C-101B-9397-08002B2CF9AE}" pid="7" name="MSIP_Label_cdde0556-1f76-452e-9e94-03158f226e4e_ActionId">
    <vt:lpwstr>2b161ff1-5ed0-4f3f-b1ce-39cb14282aa3</vt:lpwstr>
  </property>
  <property fmtid="{D5CDD505-2E9C-101B-9397-08002B2CF9AE}" pid="8" name="MSIP_Label_cdde0556-1f76-452e-9e94-03158f226e4e_ContentBits">
    <vt:lpwstr>0</vt:lpwstr>
  </property>
</Properties>
</file>